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5"/>
  </p:notesMasterIdLst>
  <p:sldIdLst>
    <p:sldId id="256" r:id="rId2"/>
    <p:sldId id="403" r:id="rId3"/>
    <p:sldId id="797" r:id="rId4"/>
    <p:sldId id="821" r:id="rId5"/>
    <p:sldId id="822" r:id="rId6"/>
    <p:sldId id="823" r:id="rId7"/>
    <p:sldId id="811" r:id="rId8"/>
    <p:sldId id="853" r:id="rId9"/>
    <p:sldId id="854" r:id="rId10"/>
    <p:sldId id="815" r:id="rId11"/>
    <p:sldId id="866" r:id="rId12"/>
    <p:sldId id="262" r:id="rId13"/>
    <p:sldId id="867" r:id="rId14"/>
    <p:sldId id="864" r:id="rId15"/>
    <p:sldId id="816" r:id="rId16"/>
    <p:sldId id="875" r:id="rId17"/>
    <p:sldId id="814" r:id="rId18"/>
    <p:sldId id="817" r:id="rId19"/>
    <p:sldId id="818" r:id="rId20"/>
    <p:sldId id="820" r:id="rId21"/>
    <p:sldId id="802" r:id="rId22"/>
    <p:sldId id="824" r:id="rId23"/>
    <p:sldId id="825" r:id="rId24"/>
    <p:sldId id="826" r:id="rId25"/>
    <p:sldId id="865" r:id="rId26"/>
    <p:sldId id="827" r:id="rId27"/>
    <p:sldId id="829" r:id="rId28"/>
    <p:sldId id="828" r:id="rId29"/>
    <p:sldId id="834" r:id="rId30"/>
    <p:sldId id="830" r:id="rId31"/>
    <p:sldId id="831" r:id="rId32"/>
    <p:sldId id="833" r:id="rId33"/>
    <p:sldId id="813" r:id="rId34"/>
    <p:sldId id="803" r:id="rId35"/>
    <p:sldId id="836" r:id="rId36"/>
    <p:sldId id="835" r:id="rId37"/>
    <p:sldId id="837" r:id="rId38"/>
    <p:sldId id="838" r:id="rId39"/>
    <p:sldId id="804" r:id="rId40"/>
    <p:sldId id="839" r:id="rId41"/>
    <p:sldId id="840" r:id="rId42"/>
    <p:sldId id="841" r:id="rId43"/>
    <p:sldId id="843" r:id="rId44"/>
    <p:sldId id="845" r:id="rId45"/>
    <p:sldId id="856" r:id="rId46"/>
    <p:sldId id="857" r:id="rId47"/>
    <p:sldId id="858" r:id="rId48"/>
    <p:sldId id="861" r:id="rId49"/>
    <p:sldId id="862" r:id="rId50"/>
    <p:sldId id="859" r:id="rId51"/>
    <p:sldId id="863" r:id="rId52"/>
    <p:sldId id="860" r:id="rId53"/>
    <p:sldId id="852" r:id="rId54"/>
    <p:sldId id="848" r:id="rId55"/>
    <p:sldId id="847" r:id="rId56"/>
    <p:sldId id="846" r:id="rId57"/>
    <p:sldId id="868" r:id="rId58"/>
    <p:sldId id="849" r:id="rId59"/>
    <p:sldId id="873" r:id="rId60"/>
    <p:sldId id="879" r:id="rId61"/>
    <p:sldId id="880" r:id="rId62"/>
    <p:sldId id="881" r:id="rId63"/>
    <p:sldId id="884" r:id="rId64"/>
    <p:sldId id="882" r:id="rId65"/>
    <p:sldId id="883" r:id="rId66"/>
    <p:sldId id="876" r:id="rId67"/>
    <p:sldId id="877" r:id="rId68"/>
    <p:sldId id="885" r:id="rId69"/>
    <p:sldId id="850" r:id="rId70"/>
    <p:sldId id="810" r:id="rId71"/>
    <p:sldId id="851" r:id="rId72"/>
    <p:sldId id="800" r:id="rId73"/>
    <p:sldId id="796" r:id="rId7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97"/>
            <p14:sldId id="821"/>
            <p14:sldId id="822"/>
            <p14:sldId id="823"/>
            <p14:sldId id="811"/>
            <p14:sldId id="853"/>
            <p14:sldId id="854"/>
            <p14:sldId id="815"/>
            <p14:sldId id="866"/>
            <p14:sldId id="262"/>
            <p14:sldId id="867"/>
            <p14:sldId id="864"/>
            <p14:sldId id="816"/>
            <p14:sldId id="875"/>
            <p14:sldId id="814"/>
            <p14:sldId id="817"/>
            <p14:sldId id="818"/>
            <p14:sldId id="820"/>
            <p14:sldId id="802"/>
            <p14:sldId id="824"/>
            <p14:sldId id="825"/>
            <p14:sldId id="826"/>
            <p14:sldId id="865"/>
            <p14:sldId id="827"/>
            <p14:sldId id="829"/>
            <p14:sldId id="828"/>
            <p14:sldId id="834"/>
            <p14:sldId id="830"/>
            <p14:sldId id="831"/>
            <p14:sldId id="833"/>
            <p14:sldId id="813"/>
            <p14:sldId id="803"/>
            <p14:sldId id="836"/>
            <p14:sldId id="835"/>
            <p14:sldId id="837"/>
            <p14:sldId id="838"/>
            <p14:sldId id="804"/>
            <p14:sldId id="839"/>
            <p14:sldId id="840"/>
            <p14:sldId id="841"/>
            <p14:sldId id="843"/>
            <p14:sldId id="845"/>
            <p14:sldId id="856"/>
            <p14:sldId id="857"/>
            <p14:sldId id="858"/>
            <p14:sldId id="861"/>
            <p14:sldId id="862"/>
            <p14:sldId id="859"/>
            <p14:sldId id="863"/>
            <p14:sldId id="860"/>
            <p14:sldId id="852"/>
            <p14:sldId id="848"/>
            <p14:sldId id="847"/>
            <p14:sldId id="846"/>
            <p14:sldId id="868"/>
            <p14:sldId id="849"/>
            <p14:sldId id="873"/>
            <p14:sldId id="879"/>
            <p14:sldId id="880"/>
            <p14:sldId id="881"/>
            <p14:sldId id="884"/>
            <p14:sldId id="882"/>
            <p14:sldId id="883"/>
            <p14:sldId id="876"/>
            <p14:sldId id="877"/>
            <p14:sldId id="885"/>
            <p14:sldId id="850"/>
            <p14:sldId id="810"/>
            <p14:sldId id="851"/>
            <p14:sldId id="800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1778B8"/>
    <a:srgbClr val="9E60B8"/>
    <a:srgbClr val="FB8E20"/>
    <a:srgbClr val="D4EBE9"/>
    <a:srgbClr val="B04432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85"/>
    <p:restoredTop sz="96911" autoAdjust="0"/>
  </p:normalViewPr>
  <p:slideViewPr>
    <p:cSldViewPr snapToGrid="0" snapToObjects="1">
      <p:cViewPr varScale="1">
        <p:scale>
          <a:sx n="129" d="100"/>
          <a:sy n="129" d="100"/>
        </p:scale>
        <p:origin x="208" y="67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05.10.19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4744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59513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658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6778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2932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057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3895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48504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59013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1288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3804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13649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0" y="1861666"/>
            <a:ext cx="98948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10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10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React </a:t>
            </a:r>
            <a:r>
              <a:rPr lang="de-DE" sz="1400" spc="80" dirty="0" err="1">
                <a:solidFill>
                  <a:srgbClr val="D4EBE9"/>
                </a:solidFill>
              </a:rPr>
              <a:t>Meetup</a:t>
            </a:r>
            <a:r>
              <a:rPr lang="de-DE" sz="1400" spc="80" dirty="0">
                <a:solidFill>
                  <a:srgbClr val="D4EBE9"/>
                </a:solidFill>
              </a:rPr>
              <a:t> Hamburg | </a:t>
            </a:r>
            <a:r>
              <a:rPr lang="de-DE" sz="1400" spc="80" dirty="0" err="1">
                <a:solidFill>
                  <a:srgbClr val="D4EBE9"/>
                </a:solidFill>
              </a:rPr>
              <a:t>October</a:t>
            </a:r>
            <a:r>
              <a:rPr lang="de-DE" sz="1400" spc="80" dirty="0">
                <a:solidFill>
                  <a:srgbClr val="D4EBE9"/>
                </a:solidFill>
              </a:rPr>
              <a:t>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710389" y="4881306"/>
            <a:ext cx="4416781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nils.buzz</a:t>
            </a:r>
            <a:r>
              <a:rPr lang="de-DE" b="1" dirty="0">
                <a:solidFill>
                  <a:srgbClr val="36544F"/>
                </a:solidFill>
              </a:rPr>
              <a:t>/</a:t>
            </a:r>
            <a:r>
              <a:rPr lang="de-DE" b="1" dirty="0" err="1">
                <a:solidFill>
                  <a:srgbClr val="36544F"/>
                </a:solidFill>
              </a:rPr>
              <a:t>react-meetup-hooks</a:t>
            </a: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705631" y="1442815"/>
            <a:ext cx="1659509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One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Year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6209A60-C38A-0541-970B-3B95C5D97745}"/>
              </a:ext>
            </a:extLst>
          </p:cNvPr>
          <p:cNvSpPr/>
          <p:nvPr/>
        </p:nvSpPr>
        <p:spPr>
          <a:xfrm>
            <a:off x="710390" y="3571177"/>
            <a:ext cx="3152456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 (Critical) Review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C31A015-55D8-4148-B14E-A9148568F23E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E90048D-42F1-3745-9CCA-04471E395CAC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951620"/>
            <a:ext cx="9906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React Hooks</a:t>
            </a:r>
          </a:p>
          <a:p>
            <a:pPr algn="ctr"/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000" b="1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Good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or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6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Evil</a:t>
            </a:r>
            <a:r>
              <a:rPr lang="de-DE" sz="6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0517EC3-BE5B-F54B-A34E-8223029AD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voices</a:t>
            </a:r>
            <a:r>
              <a:rPr lang="de-DE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660363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78842CB-F914-8B4B-993B-8EC286A779D5}"/>
              </a:ext>
            </a:extLst>
          </p:cNvPr>
          <p:cNvSpPr/>
          <p:nvPr/>
        </p:nvSpPr>
        <p:spPr>
          <a:xfrm>
            <a:off x="3453794" y="5153855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philippspiess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/1056981916489015296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E93BDD3-893D-B241-B8A5-5FDF9A820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4486" y="288509"/>
            <a:ext cx="6193971" cy="478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95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03EB080E-6218-A543-B4E1-1625FE5C9F0F}"/>
              </a:ext>
            </a:extLst>
          </p:cNvPr>
          <p:cNvSpPr txBox="1"/>
          <p:nvPr/>
        </p:nvSpPr>
        <p:spPr>
          <a:xfrm>
            <a:off x="3995057" y="778699"/>
            <a:ext cx="59109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"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Hooks, </a:t>
            </a:r>
          </a:p>
          <a:p>
            <a:pPr algn="ctr"/>
            <a:endParaRPr lang="de-DE" sz="4000" i="1" dirty="0">
              <a:solidFill>
                <a:srgbClr val="025249"/>
              </a:solidFill>
              <a:latin typeface="Source Sans Pro" charset="0"/>
            </a:endParaRPr>
          </a:p>
          <a:p>
            <a:pPr algn="ctr"/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React loses 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its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innocence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</a:t>
            </a:r>
          </a:p>
          <a:p>
            <a:pPr algn="ctr"/>
            <a:endParaRPr lang="de-DE" sz="4000" i="1" dirty="0">
              <a:solidFill>
                <a:srgbClr val="025249"/>
              </a:solidFill>
              <a:latin typeface="Source Sans Pro" charset="0"/>
            </a:endParaRPr>
          </a:p>
          <a:p>
            <a:pPr algn="ctr"/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and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4000" i="1" dirty="0" err="1">
                <a:solidFill>
                  <a:srgbClr val="025249"/>
                </a:solidFill>
                <a:latin typeface="Source Sans Pro" charset="0"/>
              </a:rPr>
              <a:t>becomes</a:t>
            </a:r>
            <a:r>
              <a:rPr lang="de-DE" sz="4000" i="1" dirty="0">
                <a:solidFill>
                  <a:srgbClr val="025249"/>
                </a:solidFill>
                <a:latin typeface="Source Sans Pro" charset="0"/>
              </a:rPr>
              <a:t> Angular"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F60A51D-289D-C246-9DF1-BC76C595828B}"/>
              </a:ext>
            </a:extLst>
          </p:cNvPr>
          <p:cNvSpPr/>
          <p:nvPr/>
        </p:nvSpPr>
        <p:spPr>
          <a:xfrm>
            <a:off x="4604657" y="4170802"/>
            <a:ext cx="53013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i="1" dirty="0" err="1">
                <a:solidFill>
                  <a:srgbClr val="1778B8"/>
                </a:solidFill>
              </a:rPr>
              <a:t>Attendee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of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one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of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my</a:t>
            </a:r>
            <a:r>
              <a:rPr lang="de-DE" i="1" dirty="0">
                <a:solidFill>
                  <a:srgbClr val="1778B8"/>
                </a:solidFill>
              </a:rPr>
              <a:t> </a:t>
            </a:r>
            <a:r>
              <a:rPr lang="de-DE" i="1" dirty="0" err="1">
                <a:solidFill>
                  <a:srgbClr val="1778B8"/>
                </a:solidFill>
              </a:rPr>
              <a:t>workshops</a:t>
            </a:r>
            <a:endParaRPr lang="de-DE" i="1" dirty="0">
              <a:solidFill>
                <a:srgbClr val="1778B8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B1C988A-0D47-354B-A882-FAAE727FA459}"/>
              </a:ext>
            </a:extLst>
          </p:cNvPr>
          <p:cNvSpPr txBox="1"/>
          <p:nvPr/>
        </p:nvSpPr>
        <p:spPr>
          <a:xfrm>
            <a:off x="239485" y="556695"/>
            <a:ext cx="3929281" cy="4585871"/>
          </a:xfrm>
          <a:prstGeom prst="rect">
            <a:avLst/>
          </a:prstGeom>
          <a:solidFill>
            <a:srgbClr val="D4EBE9">
              <a:alpha val="0"/>
            </a:srgbClr>
          </a:solidFill>
        </p:spPr>
        <p:txBody>
          <a:bodyPr wrap="none" rtlCol="0">
            <a:spAutoFit/>
          </a:bodyPr>
          <a:lstStyle/>
          <a:p>
            <a:r>
              <a:rPr lang="de-DE" sz="29200" dirty="0"/>
              <a:t>😱</a:t>
            </a:r>
          </a:p>
        </p:txBody>
      </p:sp>
    </p:spTree>
    <p:extLst>
      <p:ext uri="{BB962C8B-B14F-4D97-AF65-F5344CB8AC3E}">
        <p14:creationId xmlns:p14="http://schemas.microsoft.com/office/powerpoint/2010/main" val="2296953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78842CB-F914-8B4B-993B-8EC286A779D5}"/>
              </a:ext>
            </a:extLst>
          </p:cNvPr>
          <p:cNvSpPr/>
          <p:nvPr/>
        </p:nvSpPr>
        <p:spPr>
          <a:xfrm>
            <a:off x="3805465" y="3749597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/1056808552180793344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6F663EE-DBC2-7342-84AC-EB298BCEA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850" y="1420585"/>
            <a:ext cx="7480300" cy="2247900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76072CE1-935C-7741-8841-7BA582B1B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3030A1D-41BB-2443-B89F-5C18F16D48D4}"/>
              </a:ext>
            </a:extLst>
          </p:cNvPr>
          <p:cNvSpPr/>
          <p:nvPr/>
        </p:nvSpPr>
        <p:spPr>
          <a:xfrm>
            <a:off x="3058886" y="1420585"/>
            <a:ext cx="1208314" cy="2993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5726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1E2B3FB8-0A08-2843-84AD-E4455B49B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50" y="858179"/>
            <a:ext cx="9055100" cy="384810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978842CB-F914-8B4B-993B-8EC286A779D5}"/>
              </a:ext>
            </a:extLst>
          </p:cNvPr>
          <p:cNvSpPr/>
          <p:nvPr/>
        </p:nvSpPr>
        <p:spPr>
          <a:xfrm>
            <a:off x="4618567" y="4706279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tomdale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/1170095532066430977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A7BB5CD2-FAFE-9E43-AF82-0C18C8777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51998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511EB64-9E07-5848-A491-86F4CE1F063B}"/>
              </a:ext>
            </a:extLst>
          </p:cNvPr>
          <p:cNvSpPr/>
          <p:nvPr/>
        </p:nvSpPr>
        <p:spPr>
          <a:xfrm>
            <a:off x="4606927" y="5125379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tomdale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/1170095532922064901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467A85A-C552-424B-BD69-54E088255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50" y="858179"/>
            <a:ext cx="9055100" cy="4267200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AFF426A0-8BD0-314D-98DD-3D3B099E4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7563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FF426A0-8BD0-314D-98DD-3D3B099E4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why</a:t>
            </a:r>
            <a:r>
              <a:rPr lang="de-DE" dirty="0"/>
              <a:t>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0D3438C-896B-4842-80C8-768AD6D50918}"/>
              </a:ext>
            </a:extLst>
          </p:cNvPr>
          <p:cNvSpPr txBox="1"/>
          <p:nvPr/>
        </p:nvSpPr>
        <p:spPr>
          <a:xfrm>
            <a:off x="0" y="894078"/>
            <a:ext cx="9906000" cy="4188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  <a:r>
              <a:rPr lang="de-DE" sz="3200" b="1" i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awesome</a:t>
            </a: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</a:p>
          <a:p>
            <a:pPr algn="ctr">
              <a:lnSpc>
                <a:spcPct val="120000"/>
              </a:lnSpc>
            </a:pPr>
            <a:endParaRPr lang="de-DE" sz="3200" b="1" i="1" dirty="0">
              <a:solidFill>
                <a:srgbClr val="36544F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  <a:r>
              <a:rPr lang="de-DE" sz="3200" b="1" i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weird</a:t>
            </a: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</a:p>
          <a:p>
            <a:pPr algn="ctr">
              <a:lnSpc>
                <a:spcPct val="120000"/>
              </a:lnSpc>
            </a:pPr>
            <a:endParaRPr lang="de-DE" sz="3200" b="1" i="1" dirty="0">
              <a:solidFill>
                <a:srgbClr val="36544F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  <a:r>
              <a:rPr lang="de-DE" sz="3200" b="1" i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mixed</a:t>
            </a: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3200" b="1" i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feelings</a:t>
            </a: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</a:p>
          <a:p>
            <a:pPr algn="ctr">
              <a:lnSpc>
                <a:spcPct val="120000"/>
              </a:lnSpc>
            </a:pPr>
            <a:endParaRPr lang="de-DE" sz="3200" b="1" i="1" dirty="0">
              <a:solidFill>
                <a:srgbClr val="36544F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3200" b="1" i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"angular"</a:t>
            </a:r>
          </a:p>
        </p:txBody>
      </p:sp>
    </p:spTree>
    <p:extLst>
      <p:ext uri="{BB962C8B-B14F-4D97-AF65-F5344CB8AC3E}">
        <p14:creationId xmlns:p14="http://schemas.microsoft.com/office/powerpoint/2010/main" val="2820570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A LOOK AT THE 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API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Hooks</a:t>
            </a:r>
          </a:p>
        </p:txBody>
      </p:sp>
    </p:spTree>
    <p:extLst>
      <p:ext uri="{BB962C8B-B14F-4D97-AF65-F5344CB8AC3E}">
        <p14:creationId xmlns:p14="http://schemas.microsoft.com/office/powerpoint/2010/main" val="2580539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8767865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6837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8767865" cy="3760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This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easy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ThemeContext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i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117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Trainer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 (Freelancer)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CDA16079-DCAE-BF4B-AE38-37222A6702A4}"/>
              </a:ext>
            </a:extLst>
          </p:cNvPr>
          <p:cNvGrpSpPr/>
          <p:nvPr/>
        </p:nvGrpSpPr>
        <p:grpSpPr>
          <a:xfrm>
            <a:off x="953923" y="2559752"/>
            <a:ext cx="7632386" cy="3046988"/>
            <a:chOff x="1394459" y="2559752"/>
            <a:chExt cx="7632386" cy="3046988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4EE38126-713D-C54E-9416-190104A3F961}"/>
                </a:ext>
              </a:extLst>
            </p:cNvPr>
            <p:cNvSpPr/>
            <p:nvPr/>
          </p:nvSpPr>
          <p:spPr>
            <a:xfrm>
              <a:off x="1394459" y="2559752"/>
              <a:ext cx="4572234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JavaScript, TypeScript</a:t>
              </a:r>
            </a:p>
            <a:p>
              <a:pPr algn="ctr"/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React</a:t>
              </a:r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GraphQL</a:t>
              </a:r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Java</a:t>
              </a:r>
            </a:p>
            <a:p>
              <a:pPr algn="ctr"/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Trainings, Workshops </a:t>
              </a:r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and</a:t>
              </a:r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 Coachings</a:t>
              </a:r>
            </a:p>
          </p:txBody>
        </p:sp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576AF9AE-A3CF-7E4D-96B0-B35C1A759B5D}"/>
                </a:ext>
              </a:extLst>
            </p:cNvPr>
            <p:cNvGrpSpPr/>
            <p:nvPr/>
          </p:nvGrpSpPr>
          <p:grpSpPr>
            <a:xfrm>
              <a:off x="7252717" y="2634572"/>
              <a:ext cx="1774128" cy="2779059"/>
              <a:chOff x="7252717" y="2634572"/>
              <a:chExt cx="1774128" cy="2779059"/>
            </a:xfrm>
          </p:grpSpPr>
          <p:pic>
            <p:nvPicPr>
              <p:cNvPr id="5" name="Grafik 4">
                <a:extLst>
                  <a:ext uri="{FF2B5EF4-FFF2-40B4-BE49-F238E27FC236}">
                    <a16:creationId xmlns:a16="http://schemas.microsoft.com/office/drawing/2014/main" id="{6507539C-E031-AC4C-9009-42E6F7C741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252717" y="2634572"/>
                <a:ext cx="1774128" cy="2577793"/>
              </a:xfrm>
              <a:prstGeom prst="rect">
                <a:avLst/>
              </a:prstGeom>
            </p:spPr>
          </p:pic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95789C73-DEE2-2843-AC63-29534975B257}"/>
                  </a:ext>
                </a:extLst>
              </p:cNvPr>
              <p:cNvSpPr/>
              <p:nvPr/>
            </p:nvSpPr>
            <p:spPr>
              <a:xfrm>
                <a:off x="7362787" y="5105854"/>
                <a:ext cx="18473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de-DE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970927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140400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easy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ThemeContext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i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But: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changes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SettingsForm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will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automatically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re-executed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"Something"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happens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background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indicator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happen.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Syntactically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JavaScript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5882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258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479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4242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[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392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4907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initial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used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only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once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6258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5572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initial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once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setter-Function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leads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re-render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18119561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5720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try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easy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setEasy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handleClick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setEasy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(!</a:t>
            </a: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easy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console.log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easy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//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what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acutally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easy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here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after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first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? 🤔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handleClick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}&gt;Do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still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defered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    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obvious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5948141-0651-6A46-891A-E6A49F762087}"/>
              </a:ext>
            </a:extLst>
          </p:cNvPr>
          <p:cNvSpPr/>
          <p:nvPr/>
        </p:nvSpPr>
        <p:spPr>
          <a:xfrm>
            <a:off x="2737755" y="6436864"/>
            <a:ext cx="69505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 err="1">
                <a:solidFill>
                  <a:srgbClr val="1778B8"/>
                </a:solidFill>
              </a:rPr>
              <a:t>Credits</a:t>
            </a:r>
            <a:r>
              <a:rPr lang="de-DE" sz="1400" dirty="0">
                <a:solidFill>
                  <a:srgbClr val="1778B8"/>
                </a:solidFill>
              </a:rPr>
              <a:t>: https://</a:t>
            </a:r>
            <a:r>
              <a:rPr lang="de-DE" sz="1400" dirty="0" err="1">
                <a:solidFill>
                  <a:srgbClr val="1778B8"/>
                </a:solidFill>
              </a:rPr>
              <a:t>twitter.com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mjackson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status</a:t>
            </a:r>
            <a:r>
              <a:rPr lang="de-DE" sz="1400" dirty="0">
                <a:solidFill>
                  <a:srgbClr val="1778B8"/>
                </a:solidFill>
              </a:rPr>
              <a:t>/1102430168839143424</a:t>
            </a:r>
          </a:p>
        </p:txBody>
      </p:sp>
    </p:spTree>
    <p:extLst>
      <p:ext uri="{BB962C8B-B14F-4D97-AF65-F5344CB8AC3E}">
        <p14:creationId xmlns:p14="http://schemas.microsoft.com/office/powerpoint/2010/main" val="2051726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4944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stop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}, [])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&lt;...&gt;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Everything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sideeffect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API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DOM API,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console.log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2nd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dependency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array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limit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[] 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semantically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experts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5721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0330E29-480A-804D-9799-C618F8D6070E}"/>
              </a:ext>
            </a:extLst>
          </p:cNvPr>
          <p:cNvSpPr/>
          <p:nvPr/>
        </p:nvSpPr>
        <p:spPr>
          <a:xfrm>
            <a:off x="3775841" y="3755040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acdlite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/1067541310377123840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8C547EE-C755-F149-9BC6-9378E79E9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51" y="1738284"/>
            <a:ext cx="7578298" cy="164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942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149315-FAB9-EE44-A12B-856AC06BE2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438"/>
          <a:stretch/>
        </p:blipFill>
        <p:spPr>
          <a:xfrm>
            <a:off x="1163851" y="1683222"/>
            <a:ext cx="7615765" cy="2955204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53CBAAD1-D14F-9E4E-9051-3BD2D3DB796B}"/>
              </a:ext>
            </a:extLst>
          </p:cNvPr>
          <p:cNvCxnSpPr/>
          <p:nvPr/>
        </p:nvCxnSpPr>
        <p:spPr>
          <a:xfrm>
            <a:off x="2912533" y="4157133"/>
            <a:ext cx="2700867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0245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149315-FAB9-EE44-A12B-856AC06BE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51" y="1683222"/>
            <a:ext cx="7615765" cy="4649284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53CBAAD1-D14F-9E4E-9051-3BD2D3DB796B}"/>
              </a:ext>
            </a:extLst>
          </p:cNvPr>
          <p:cNvCxnSpPr/>
          <p:nvPr/>
        </p:nvCxnSpPr>
        <p:spPr>
          <a:xfrm>
            <a:off x="2912533" y="4157133"/>
            <a:ext cx="2700867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562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1913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3229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3913709" y="5778865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/1067914987753091074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2295F36-54C4-2045-8F10-1AEE11BA2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51" y="1683222"/>
            <a:ext cx="7578298" cy="40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4545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4521200" y="5099050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/1067917403709943808?s=20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772559-007F-8B4D-954F-DFE850E3A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758950"/>
            <a:ext cx="90424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338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4521200" y="5099050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/1067917403709943808?s=20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772559-007F-8B4D-954F-DFE850E3A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758950"/>
            <a:ext cx="9042400" cy="33401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9D7120-02A8-3E40-8671-45070CDE9EC3}"/>
              </a:ext>
            </a:extLst>
          </p:cNvPr>
          <p:cNvSpPr txBox="1"/>
          <p:nvPr/>
        </p:nvSpPr>
        <p:spPr>
          <a:xfrm>
            <a:off x="0" y="5825797"/>
            <a:ext cx="9906000" cy="992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3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 end </a:t>
            </a:r>
            <a:r>
              <a:rPr lang="de-DE" sz="3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3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thread</a:t>
            </a:r>
            <a:r>
              <a:rPr lang="de-DE" sz="3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-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57429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USING 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Hooks</a:t>
            </a:r>
          </a:p>
        </p:txBody>
      </p:sp>
    </p:spTree>
    <p:extLst>
      <p:ext uri="{BB962C8B-B14F-4D97-AF65-F5344CB8AC3E}">
        <p14:creationId xmlns:p14="http://schemas.microsoft.com/office/powerpoint/2010/main" val="29834002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simple...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0636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1708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 boom!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login.loggedIn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&lt;Redirect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to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6984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 boom!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login.loggedIn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&lt;Redirect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to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1148B0A-C7F5-DE45-B2D7-99A2EB52BE3E}"/>
              </a:ext>
            </a:extLst>
          </p:cNvPr>
          <p:cNvSpPr/>
          <p:nvPr/>
        </p:nvSpPr>
        <p:spPr>
          <a:xfrm>
            <a:off x="647068" y="5778865"/>
            <a:ext cx="86118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Hooks must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always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750661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22828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saves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eslint-plugin-react-hooks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really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helpful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A7334E4-1A54-7047-8AA3-59E1A17CFA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" t="-1" r="1902" b="811"/>
          <a:stretch/>
        </p:blipFill>
        <p:spPr>
          <a:xfrm>
            <a:off x="647067" y="3429000"/>
            <a:ext cx="8666283" cy="258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5078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4720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useHistory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Router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()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().push("/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4EFF7F4A-37F1-7C49-A043-49D4EB1D17E4}"/>
              </a:ext>
            </a:extLst>
          </p:cNvPr>
          <p:cNvGrpSpPr/>
          <p:nvPr/>
        </p:nvGrpSpPr>
        <p:grpSpPr>
          <a:xfrm>
            <a:off x="5498496" y="3519413"/>
            <a:ext cx="1813738" cy="523220"/>
            <a:chOff x="2243667" y="6088441"/>
            <a:chExt cx="1813738" cy="523220"/>
          </a:xfrm>
        </p:grpSpPr>
        <p:sp>
          <p:nvSpPr>
            <p:cNvPr id="4" name="Textfeld 3">
              <a:extLst>
                <a:ext uri="{FF2B5EF4-FFF2-40B4-BE49-F238E27FC236}">
                  <a16:creationId xmlns:a16="http://schemas.microsoft.com/office/drawing/2014/main" id="{9BDF0EB0-D91B-C644-BAC4-D01E355D0290}"/>
                </a:ext>
              </a:extLst>
            </p:cNvPr>
            <p:cNvSpPr txBox="1"/>
            <p:nvPr/>
          </p:nvSpPr>
          <p:spPr>
            <a:xfrm>
              <a:off x="3513666" y="6088441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dirty="0"/>
                <a:t>😱</a:t>
              </a: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6FD79BDC-D490-8947-AC0F-C279F654B8C4}"/>
                </a:ext>
              </a:extLst>
            </p:cNvPr>
            <p:cNvCxnSpPr>
              <a:stCxn id="4" idx="1"/>
            </p:cNvCxnSpPr>
            <p:nvPr/>
          </p:nvCxnSpPr>
          <p:spPr>
            <a:xfrm flipH="1" flipV="1">
              <a:off x="2243667" y="6350000"/>
              <a:ext cx="1269999" cy="51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0786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2160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()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.push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Might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big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difference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, but...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685FF94D-6497-3E45-8A24-857B2CC270BE}"/>
              </a:ext>
            </a:extLst>
          </p:cNvPr>
          <p:cNvGrpSpPr/>
          <p:nvPr/>
        </p:nvGrpSpPr>
        <p:grpSpPr>
          <a:xfrm>
            <a:off x="5498496" y="3519413"/>
            <a:ext cx="1813738" cy="523220"/>
            <a:chOff x="2243667" y="6088441"/>
            <a:chExt cx="1813738" cy="523220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5F164FC2-D947-574D-BADF-8AFD3E8E9D23}"/>
                </a:ext>
              </a:extLst>
            </p:cNvPr>
            <p:cNvSpPr txBox="1"/>
            <p:nvPr/>
          </p:nvSpPr>
          <p:spPr>
            <a:xfrm>
              <a:off x="3513666" y="6088441"/>
              <a:ext cx="54373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800" dirty="0"/>
                <a:t>☺️</a:t>
              </a: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E3BAAFB4-52C1-3846-A01C-6C55538E1FF3}"/>
                </a:ext>
              </a:extLst>
            </p:cNvPr>
            <p:cNvCxnSpPr>
              <a:stCxn id="5" idx="1"/>
            </p:cNvCxnSpPr>
            <p:nvPr/>
          </p:nvCxnSpPr>
          <p:spPr>
            <a:xfrm flipH="1" flipV="1">
              <a:off x="2243667" y="6350000"/>
              <a:ext cx="1269999" cy="51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397825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big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but...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may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lots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unneccessary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useHistory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calls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other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know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forces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structure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code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exactly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way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not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standard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javascript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Do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remember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why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React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doesn't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add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template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?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allow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favorite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: JavaScript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learn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Does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mean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Hooks (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or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React)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evil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, but...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they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their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price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classes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rethinking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again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6748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Consequences</a:t>
            </a:r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Hooks</a:t>
            </a:r>
          </a:p>
        </p:txBody>
      </p:sp>
    </p:spTree>
    <p:extLst>
      <p:ext uri="{BB962C8B-B14F-4D97-AF65-F5344CB8AC3E}">
        <p14:creationId xmlns:p14="http://schemas.microsoft.com/office/powerpoint/2010/main" val="16932718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4498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Can Custom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replace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patterns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Custom 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reusable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logic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HOCs?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Properties?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imho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esp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HOCs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0236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4947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withRouter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HOC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withRouter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{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()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.push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&gt;&lt;•••&gt;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withRouter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0945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5759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useHistory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Custom Hook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()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.push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&gt;&lt;•••&gt;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</a:rPr>
              <a:t>Difference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</a:rPr>
              <a:t>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Only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component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vs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HOC'd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knows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about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Router,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not "just 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prop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anymore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49301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5648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render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={({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match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}) =&gt;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match.params.id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/&gt;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// do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something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with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•••;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36544F"/>
                </a:solidFill>
                <a:latin typeface="Source Sans Pro" charset="0"/>
              </a:rPr>
              <a:t>Noteable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</a:rPr>
              <a:t>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does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know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anything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about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Router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</a:rPr>
              <a:t>Routing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Logic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"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Params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Routes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at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</a:rPr>
              <a:t>one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place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good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imho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6616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1992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Route API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useParams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"&gt;&lt;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/&gt;&lt;/Route&gt; 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9D539278-AB15-7944-A0C5-B674072357DD}"/>
              </a:ext>
            </a:extLst>
          </p:cNvPr>
          <p:cNvGrpSpPr/>
          <p:nvPr/>
        </p:nvGrpSpPr>
        <p:grpSpPr>
          <a:xfrm>
            <a:off x="7282542" y="1930101"/>
            <a:ext cx="2542998" cy="738664"/>
            <a:chOff x="2899770" y="5957813"/>
            <a:chExt cx="3331952" cy="73866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8D7E5A11-8B53-7642-8DC9-39EDBF5AC739}"/>
                </a:ext>
              </a:extLst>
            </p:cNvPr>
            <p:cNvSpPr txBox="1"/>
            <p:nvPr/>
          </p:nvSpPr>
          <p:spPr>
            <a:xfrm>
              <a:off x="3527928" y="5957813"/>
              <a:ext cx="2703794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>
                  <a:solidFill>
                    <a:srgbClr val="36544F"/>
                  </a:solidFill>
                </a:rPr>
                <a:t>new</a:t>
              </a:r>
              <a:r>
                <a:rPr lang="de-DE" sz="1400" dirty="0">
                  <a:solidFill>
                    <a:srgbClr val="36544F"/>
                  </a:solidFill>
                </a:rPr>
                <a:t> Router </a:t>
              </a:r>
            </a:p>
            <a:p>
              <a:r>
                <a:rPr lang="de-DE" sz="1400" dirty="0">
                  <a:solidFill>
                    <a:srgbClr val="36544F"/>
                  </a:solidFill>
                </a:rPr>
                <a:t>5.2 API</a:t>
              </a:r>
            </a:p>
            <a:p>
              <a:r>
                <a:rPr lang="de-DE" sz="1400" b="1" dirty="0" err="1">
                  <a:solidFill>
                    <a:srgbClr val="C00000"/>
                  </a:solidFill>
                </a:rPr>
                <a:t>no</a:t>
              </a:r>
              <a:r>
                <a:rPr lang="de-DE" sz="1400" b="1" dirty="0">
                  <a:solidFill>
                    <a:srgbClr val="C00000"/>
                  </a:solidFill>
                </a:rPr>
                <a:t> </a:t>
              </a:r>
              <a:r>
                <a:rPr lang="de-DE" sz="1400" b="1" dirty="0" err="1">
                  <a:solidFill>
                    <a:srgbClr val="C00000"/>
                  </a:solidFill>
                </a:rPr>
                <a:t>render</a:t>
              </a:r>
              <a:r>
                <a:rPr lang="de-DE" sz="1400" b="1" dirty="0">
                  <a:solidFill>
                    <a:srgbClr val="C00000"/>
                  </a:solidFill>
                </a:rPr>
                <a:t> </a:t>
              </a:r>
              <a:r>
                <a:rPr lang="de-DE" sz="1400" b="1" dirty="0" err="1">
                  <a:solidFill>
                    <a:srgbClr val="C00000"/>
                  </a:solidFill>
                </a:rPr>
                <a:t>prop</a:t>
              </a:r>
              <a:r>
                <a:rPr lang="de-DE" sz="1400" b="1" dirty="0">
                  <a:solidFill>
                    <a:srgbClr val="C00000"/>
                  </a:solidFill>
                </a:rPr>
                <a:t> </a:t>
              </a:r>
              <a:r>
                <a:rPr lang="de-DE" sz="1400" b="1" dirty="0" err="1">
                  <a:solidFill>
                    <a:srgbClr val="C00000"/>
                  </a:solidFill>
                </a:rPr>
                <a:t>anymore</a:t>
              </a:r>
              <a:r>
                <a:rPr lang="de-DE" sz="1400" b="1" dirty="0">
                  <a:solidFill>
                    <a:srgbClr val="C00000"/>
                  </a:solidFill>
                </a:rPr>
                <a:t>!</a:t>
              </a: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83891398-0D10-7745-901E-3FCFC6D7FE47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>
              <a:off x="2899770" y="6327145"/>
              <a:ext cx="628158" cy="0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47609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6128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Router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Route API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useParams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"&gt;&lt;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/&gt;&lt;/Route&gt; 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//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SettingsForm.js</a:t>
            </a:r>
            <a:endParaRPr lang="de-DE" sz="1600" b="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// do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something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with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settingsId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•••;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b="1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Noteable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knows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about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Router API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Routing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Logic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"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which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What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about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</a:rPr>
              <a:t>Colocation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"?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9D539278-AB15-7944-A0C5-B674072357DD}"/>
              </a:ext>
            </a:extLst>
          </p:cNvPr>
          <p:cNvGrpSpPr/>
          <p:nvPr/>
        </p:nvGrpSpPr>
        <p:grpSpPr>
          <a:xfrm>
            <a:off x="7282542" y="1930101"/>
            <a:ext cx="2464259" cy="738664"/>
            <a:chOff x="2899770" y="5957813"/>
            <a:chExt cx="3228784" cy="73866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8D7E5A11-8B53-7642-8DC9-39EDBF5AC739}"/>
                </a:ext>
              </a:extLst>
            </p:cNvPr>
            <p:cNvSpPr txBox="1"/>
            <p:nvPr/>
          </p:nvSpPr>
          <p:spPr>
            <a:xfrm>
              <a:off x="3527928" y="5957813"/>
              <a:ext cx="2600626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>
                  <a:solidFill>
                    <a:srgbClr val="36544F"/>
                  </a:solidFill>
                </a:rPr>
                <a:t>new</a:t>
              </a:r>
              <a:r>
                <a:rPr lang="de-DE" sz="1400" dirty="0">
                  <a:solidFill>
                    <a:srgbClr val="36544F"/>
                  </a:solidFill>
                </a:rPr>
                <a:t> Router </a:t>
              </a:r>
            </a:p>
            <a:p>
              <a:r>
                <a:rPr lang="de-DE" sz="1400" dirty="0">
                  <a:solidFill>
                    <a:srgbClr val="36544F"/>
                  </a:solidFill>
                </a:rPr>
                <a:t>5.2 API</a:t>
              </a:r>
            </a:p>
            <a:p>
              <a:r>
                <a:rPr lang="de-DE" sz="1400" dirty="0" err="1">
                  <a:solidFill>
                    <a:srgbClr val="36544F"/>
                  </a:solidFill>
                </a:rPr>
                <a:t>no</a:t>
              </a:r>
              <a:r>
                <a:rPr lang="de-DE" sz="1400" dirty="0">
                  <a:solidFill>
                    <a:srgbClr val="36544F"/>
                  </a:solidFill>
                </a:rPr>
                <a:t> </a:t>
              </a:r>
              <a:r>
                <a:rPr lang="de-DE" sz="1400" dirty="0" err="1">
                  <a:solidFill>
                    <a:srgbClr val="36544F"/>
                  </a:solidFill>
                </a:rPr>
                <a:t>render-Prop</a:t>
              </a:r>
              <a:r>
                <a:rPr lang="de-DE" sz="1400" dirty="0">
                  <a:solidFill>
                    <a:srgbClr val="36544F"/>
                  </a:solidFill>
                </a:rPr>
                <a:t> </a:t>
              </a:r>
              <a:r>
                <a:rPr lang="de-DE" sz="1400" dirty="0" err="1">
                  <a:solidFill>
                    <a:srgbClr val="36544F"/>
                  </a:solidFill>
                </a:rPr>
                <a:t>anymore</a:t>
              </a:r>
              <a:endParaRPr lang="de-DE" sz="1400" dirty="0">
                <a:solidFill>
                  <a:srgbClr val="36544F"/>
                </a:solidFill>
              </a:endParaRP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83891398-0D10-7745-901E-3FCFC6D7FE47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>
              <a:off x="2899770" y="6327145"/>
              <a:ext cx="628158" cy="0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Rechteck 8">
            <a:extLst>
              <a:ext uri="{FF2B5EF4-FFF2-40B4-BE49-F238E27FC236}">
                <a16:creationId xmlns:a16="http://schemas.microsoft.com/office/drawing/2014/main" id="{D0BBBD49-58B7-C649-9DE6-DD76E1A0D70A}"/>
              </a:ext>
            </a:extLst>
          </p:cNvPr>
          <p:cNvSpPr/>
          <p:nvPr/>
        </p:nvSpPr>
        <p:spPr>
          <a:xfrm>
            <a:off x="3872592" y="6550223"/>
            <a:ext cx="68199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</a:rPr>
              <a:t>(</a:t>
            </a:r>
            <a:r>
              <a:rPr lang="de-DE" sz="1400" dirty="0" err="1">
                <a:solidFill>
                  <a:srgbClr val="36544F"/>
                </a:solidFill>
              </a:rPr>
              <a:t>credits</a:t>
            </a:r>
            <a:r>
              <a:rPr lang="de-DE" sz="1400" dirty="0">
                <a:solidFill>
                  <a:srgbClr val="36544F"/>
                </a:solidFill>
              </a:rPr>
              <a:t>: https://</a:t>
            </a:r>
            <a:r>
              <a:rPr lang="de-DE" sz="1400" dirty="0" err="1">
                <a:solidFill>
                  <a:srgbClr val="36544F"/>
                </a:solidFill>
              </a:rPr>
              <a:t>twitter.com</a:t>
            </a:r>
            <a:r>
              <a:rPr lang="de-DE" sz="1400" dirty="0">
                <a:solidFill>
                  <a:srgbClr val="36544F"/>
                </a:solidFill>
              </a:rPr>
              <a:t>/</a:t>
            </a:r>
            <a:r>
              <a:rPr lang="de-DE" sz="1400" dirty="0" err="1">
                <a:solidFill>
                  <a:srgbClr val="36544F"/>
                </a:solidFill>
              </a:rPr>
              <a:t>andrewgreenh</a:t>
            </a:r>
            <a:r>
              <a:rPr lang="de-DE" sz="1400" dirty="0">
                <a:solidFill>
                  <a:srgbClr val="36544F"/>
                </a:solidFill>
              </a:rPr>
              <a:t>/</a:t>
            </a:r>
            <a:r>
              <a:rPr lang="de-DE" sz="1400" dirty="0" err="1">
                <a:solidFill>
                  <a:srgbClr val="36544F"/>
                </a:solidFill>
              </a:rPr>
              <a:t>status</a:t>
            </a:r>
            <a:r>
              <a:rPr lang="de-DE" sz="1400" dirty="0">
                <a:solidFill>
                  <a:srgbClr val="36544F"/>
                </a:solidFill>
              </a:rPr>
              <a:t>/1177213442710745091?s=20)</a:t>
            </a:r>
          </a:p>
        </p:txBody>
      </p:sp>
    </p:spTree>
    <p:extLst>
      <p:ext uri="{BB962C8B-B14F-4D97-AF65-F5344CB8AC3E}">
        <p14:creationId xmlns:p14="http://schemas.microsoft.com/office/powerpoint/2010/main" val="34396240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3469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           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twitter.com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Wolverineks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/1177818104048472065)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Wingdings" pitchFamily="2" charset="2"/>
              </a:rPr>
              <a:t>(),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(),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i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0509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4129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980306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5242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           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twitter.com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Wolverineks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/1177818104048472065)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Wingdings" pitchFamily="2" charset="2"/>
              </a:rPr>
              <a:t>(),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(),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i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{({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=&gt;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&lt;/Router&gt;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  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7606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9258932" cy="5538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           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twitter.com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Wolverineks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/1177818104048472065)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children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sym typeface="Wingdings" pitchFamily="2" charset="2"/>
              </a:rPr>
              <a:t>(),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(),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i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&lt;Route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/: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{({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=&gt;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settingsId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params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RouterContext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&lt;/Router&gt;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  </a:t>
            </a:r>
          </a:p>
          <a:p>
            <a:pPr>
              <a:lnSpc>
                <a:spcPct val="120000"/>
              </a:lnSpc>
            </a:pP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Noteable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: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welcome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back,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render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</a:rPr>
              <a:t>properties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</a:rPr>
              <a:t>!</a:t>
            </a:r>
            <a:endParaRPr lang="de-DE" sz="16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C0B98E3-E6BB-4744-8D98-3D57FDDD1C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823097" y="5932712"/>
            <a:ext cx="346894" cy="346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56774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339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mean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provide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price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nothing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nothing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patterns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best-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practices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evolving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won't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become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boring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12850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3765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8307118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523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Consequences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99044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Consequences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different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08F080A-5AD3-8F4B-BE79-03DABBD81068}"/>
              </a:ext>
            </a:extLst>
          </p:cNvPr>
          <p:cNvSpPr/>
          <p:nvPr/>
        </p:nvSpPr>
        <p:spPr>
          <a:xfrm>
            <a:off x="869796" y="3590693"/>
            <a:ext cx="7326351" cy="35683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90392F9-95CC-6A4C-875A-5AF45CE952D0}"/>
              </a:ext>
            </a:extLst>
          </p:cNvPr>
          <p:cNvSpPr/>
          <p:nvPr/>
        </p:nvSpPr>
        <p:spPr>
          <a:xfrm>
            <a:off x="4697523" y="3221361"/>
            <a:ext cx="5208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forces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re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-rendering 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ColorPicker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57329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FA80A9-F2A0-CC4E-9B17-1D23BCE20927}"/>
              </a:ext>
            </a:extLst>
          </p:cNvPr>
          <p:cNvSpPr txBox="1"/>
          <p:nvPr/>
        </p:nvSpPr>
        <p:spPr>
          <a:xfrm>
            <a:off x="647068" y="1079135"/>
            <a:ext cx="8842620" cy="501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fix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React.useCallback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actions.setNewColor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)),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]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1898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FA80A9-F2A0-CC4E-9B17-1D23BCE20927}"/>
              </a:ext>
            </a:extLst>
          </p:cNvPr>
          <p:cNvSpPr txBox="1"/>
          <p:nvPr/>
        </p:nvSpPr>
        <p:spPr>
          <a:xfrm>
            <a:off x="647068" y="1079135"/>
            <a:ext cx="8842620" cy="50158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fix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React.useCallback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actions.setNewColor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)),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]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"Nice!"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Fortunately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callback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...)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7AD62A53-879F-9641-8B71-6CC1B6D3B236}"/>
              </a:ext>
            </a:extLst>
          </p:cNvPr>
          <p:cNvGrpSpPr/>
          <p:nvPr/>
        </p:nvGrpSpPr>
        <p:grpSpPr>
          <a:xfrm>
            <a:off x="2862943" y="4216100"/>
            <a:ext cx="3859087" cy="338554"/>
            <a:chOff x="2894497" y="6349698"/>
            <a:chExt cx="4259641" cy="33855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A8DF5ECA-71FB-3445-A50D-7383CC8A9C4A}"/>
                </a:ext>
              </a:extLst>
            </p:cNvPr>
            <p:cNvSpPr txBox="1"/>
            <p:nvPr/>
          </p:nvSpPr>
          <p:spPr>
            <a:xfrm>
              <a:off x="3531283" y="6349698"/>
              <a:ext cx="36228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>
                  <a:solidFill>
                    <a:srgbClr val="36544F"/>
                  </a:solidFill>
                </a:rPr>
                <a:t>remember</a:t>
              </a:r>
              <a:r>
                <a:rPr lang="de-DE" sz="1600" dirty="0">
                  <a:solidFill>
                    <a:srgbClr val="36544F"/>
                  </a:solidFill>
                </a:rPr>
                <a:t> </a:t>
              </a:r>
              <a:r>
                <a:rPr lang="de-DE" sz="1600" dirty="0" err="1">
                  <a:solidFill>
                    <a:srgbClr val="36544F"/>
                  </a:solidFill>
                </a:rPr>
                <a:t>the</a:t>
              </a:r>
              <a:r>
                <a:rPr lang="de-DE" sz="1600" dirty="0">
                  <a:solidFill>
                    <a:srgbClr val="36544F"/>
                  </a:solidFill>
                </a:rPr>
                <a:t> </a:t>
              </a:r>
              <a:r>
                <a:rPr lang="de-DE" sz="1600" dirty="0" err="1">
                  <a:solidFill>
                    <a:srgbClr val="36544F"/>
                  </a:solidFill>
                </a:rPr>
                <a:t>dependency</a:t>
              </a:r>
              <a:r>
                <a:rPr lang="de-DE" sz="1600" dirty="0">
                  <a:solidFill>
                    <a:srgbClr val="36544F"/>
                  </a:solidFill>
                </a:rPr>
                <a:t> </a:t>
              </a:r>
              <a:r>
                <a:rPr lang="de-DE" sz="1600" dirty="0" err="1">
                  <a:solidFill>
                    <a:srgbClr val="36544F"/>
                  </a:solidFill>
                </a:rPr>
                <a:t>array</a:t>
              </a:r>
              <a:r>
                <a:rPr lang="de-DE" sz="1600" dirty="0">
                  <a:solidFill>
                    <a:srgbClr val="36544F"/>
                  </a:solidFill>
                </a:rPr>
                <a:t>? 👋</a:t>
              </a:r>
              <a:endParaRPr lang="de-DE" sz="1600" b="1" dirty="0">
                <a:solidFill>
                  <a:srgbClr val="C00000"/>
                </a:solidFill>
              </a:endParaRPr>
            </a:p>
          </p:txBody>
        </p:sp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2B68C2F3-D01F-8640-9D4F-A5768D29D06A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 flipV="1">
              <a:off x="2894497" y="6503587"/>
              <a:ext cx="636786" cy="15388"/>
            </a:xfrm>
            <a:prstGeom prst="straightConnector1">
              <a:avLst/>
            </a:prstGeom>
            <a:ln w="44450">
              <a:solidFill>
                <a:srgbClr val="36544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085496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FA80A9-F2A0-CC4E-9B17-1D23BCE20927}"/>
              </a:ext>
            </a:extLst>
          </p:cNvPr>
          <p:cNvSpPr txBox="1"/>
          <p:nvPr/>
        </p:nvSpPr>
        <p:spPr>
          <a:xfrm>
            <a:off x="647068" y="1079135"/>
            <a:ext cx="8842620" cy="339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really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most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cases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enough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re-render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time, so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useCallback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useMemo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a must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wonder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CPU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engery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wasted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due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billions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unneccessary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-renderings in React Apps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🤓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–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Beginners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– not easy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Beginner)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73166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174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stop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timeout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automatically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after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2253944"/>
            <a:ext cx="8842620" cy="4503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}, 2000);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}, []);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.toString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()}&lt;/&gt;;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37092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976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Regular JavaScript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must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must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conditionals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loops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Class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904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stop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timeout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automatically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after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2253944"/>
            <a:ext cx="8842620" cy="4503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</a:t>
            </a:r>
            <a:r>
              <a:rPr lang="de-DE" sz="1600" b="1" dirty="0" err="1">
                <a:solidFill>
                  <a:srgbClr val="FF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console.log</a:t>
            </a:r>
            <a:r>
              <a:rPr lang="de-DE" sz="1600" b="1" dirty="0">
                <a:solidFill>
                  <a:srgbClr val="FF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(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b="1" dirty="0">
                <a:solidFill>
                  <a:srgbClr val="FF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}, 2000);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}, []);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.toString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()}&lt;/&gt;;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5D15B22-419C-0449-BD7A-8A02F3FDAFBC}"/>
              </a:ext>
            </a:extLst>
          </p:cNvPr>
          <p:cNvSpPr/>
          <p:nvPr/>
        </p:nvSpPr>
        <p:spPr>
          <a:xfrm>
            <a:off x="5068378" y="3685313"/>
            <a:ext cx="3565400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1.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dumped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DFD89EAA-501A-6849-A118-01353407C288}"/>
              </a:ext>
            </a:extLst>
          </p:cNvPr>
          <p:cNvCxnSpPr>
            <a:cxnSpLocks/>
          </p:cNvCxnSpPr>
          <p:nvPr/>
        </p:nvCxnSpPr>
        <p:spPr>
          <a:xfrm flipH="1">
            <a:off x="4334933" y="3908100"/>
            <a:ext cx="733445" cy="0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313572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stop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timeout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automatically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after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2253944"/>
            <a:ext cx="8842620" cy="4503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</a:t>
            </a:r>
            <a:r>
              <a:rPr lang="de-DE" sz="1600" b="1" dirty="0" err="1">
                <a:solidFill>
                  <a:srgbClr val="FF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console.log</a:t>
            </a:r>
            <a:r>
              <a:rPr lang="de-DE" sz="1600" b="1" dirty="0">
                <a:solidFill>
                  <a:srgbClr val="FF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(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b="1" dirty="0">
                <a:solidFill>
                  <a:srgbClr val="FF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}, 2000);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}, []);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.toString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()}&lt;/&gt;;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5D15B22-419C-0449-BD7A-8A02F3FDAFBC}"/>
              </a:ext>
            </a:extLst>
          </p:cNvPr>
          <p:cNvSpPr/>
          <p:nvPr/>
        </p:nvSpPr>
        <p:spPr>
          <a:xfrm>
            <a:off x="5068378" y="3685313"/>
            <a:ext cx="3565400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1.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dumped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DFD89EAA-501A-6849-A118-01353407C288}"/>
              </a:ext>
            </a:extLst>
          </p:cNvPr>
          <p:cNvCxnSpPr>
            <a:cxnSpLocks/>
          </p:cNvCxnSpPr>
          <p:nvPr/>
        </p:nvCxnSpPr>
        <p:spPr>
          <a:xfrm flipH="1">
            <a:off x="4334933" y="3908100"/>
            <a:ext cx="733445" cy="0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174851F3-DE0D-3049-B089-15D04758D7C2}"/>
              </a:ext>
            </a:extLst>
          </p:cNvPr>
          <p:cNvSpPr/>
          <p:nvPr/>
        </p:nvSpPr>
        <p:spPr>
          <a:xfrm>
            <a:off x="5068378" y="4063082"/>
            <a:ext cx="3565400" cy="401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2.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A601B2EB-9B10-E64E-9CF8-891728E55800}"/>
              </a:ext>
            </a:extLst>
          </p:cNvPr>
          <p:cNvCxnSpPr>
            <a:cxnSpLocks/>
          </p:cNvCxnSpPr>
          <p:nvPr/>
        </p:nvCxnSpPr>
        <p:spPr>
          <a:xfrm flipH="1" flipV="1">
            <a:off x="4334933" y="4063082"/>
            <a:ext cx="733445" cy="222788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377181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stop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timeout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automatically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after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2253944"/>
            <a:ext cx="8842620" cy="4503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</a:t>
            </a:r>
            <a:r>
              <a:rPr lang="de-DE" sz="1600" b="1" dirty="0" err="1">
                <a:solidFill>
                  <a:srgbClr val="FF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console.log</a:t>
            </a:r>
            <a:r>
              <a:rPr lang="de-DE" sz="1600" b="1" dirty="0">
                <a:solidFill>
                  <a:srgbClr val="FF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(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b="1" dirty="0">
                <a:solidFill>
                  <a:srgbClr val="FF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}, 2000);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}, [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.toString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()}&lt;/&gt;;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5D15B22-419C-0449-BD7A-8A02F3FDAFBC}"/>
              </a:ext>
            </a:extLst>
          </p:cNvPr>
          <p:cNvSpPr/>
          <p:nvPr/>
        </p:nvSpPr>
        <p:spPr>
          <a:xfrm>
            <a:off x="5068378" y="3685313"/>
            <a:ext cx="3565400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1.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dumped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DFD89EAA-501A-6849-A118-01353407C288}"/>
              </a:ext>
            </a:extLst>
          </p:cNvPr>
          <p:cNvCxnSpPr>
            <a:cxnSpLocks/>
          </p:cNvCxnSpPr>
          <p:nvPr/>
        </p:nvCxnSpPr>
        <p:spPr>
          <a:xfrm flipH="1">
            <a:off x="4334933" y="3908100"/>
            <a:ext cx="733445" cy="0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174851F3-DE0D-3049-B089-15D04758D7C2}"/>
              </a:ext>
            </a:extLst>
          </p:cNvPr>
          <p:cNvSpPr/>
          <p:nvPr/>
        </p:nvSpPr>
        <p:spPr>
          <a:xfrm>
            <a:off x="5068378" y="4063082"/>
            <a:ext cx="3565400" cy="401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2.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A601B2EB-9B10-E64E-9CF8-891728E55800}"/>
              </a:ext>
            </a:extLst>
          </p:cNvPr>
          <p:cNvCxnSpPr>
            <a:cxnSpLocks/>
          </p:cNvCxnSpPr>
          <p:nvPr/>
        </p:nvCxnSpPr>
        <p:spPr>
          <a:xfrm flipH="1" flipV="1">
            <a:off x="4334933" y="4063082"/>
            <a:ext cx="733445" cy="222788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50C524A5-4A7E-7249-B502-DEF8A2EC13AE}"/>
              </a:ext>
            </a:extLst>
          </p:cNvPr>
          <p:cNvSpPr/>
          <p:nvPr/>
        </p:nvSpPr>
        <p:spPr>
          <a:xfrm>
            <a:off x="5178444" y="5461277"/>
            <a:ext cx="4080487" cy="401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3.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happens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running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'?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FDD2417-4396-FB4E-A03A-F387157DC287}"/>
              </a:ext>
            </a:extLst>
          </p:cNvPr>
          <p:cNvCxnSpPr>
            <a:cxnSpLocks/>
          </p:cNvCxnSpPr>
          <p:nvPr/>
        </p:nvCxnSpPr>
        <p:spPr>
          <a:xfrm flipH="1">
            <a:off x="2785533" y="5684065"/>
            <a:ext cx="2392912" cy="0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52741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3021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totally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sense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Hard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maybe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due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problem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dependending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declarative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style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apropriate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33998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cancel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running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timeout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Somehow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cleanup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2253944"/>
            <a:ext cx="9258932" cy="420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cancel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 🤔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), 2000);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=&gt; 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}, []);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cancel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.toString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()}&lt;/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7934078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cancel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running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timeout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Somehow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cleanup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2253944"/>
            <a:ext cx="9258932" cy="4208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timerRef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useRef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cancel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timerRef.current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(()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), 2000);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timerRef.current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=&gt; 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clearTimeout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id</a:t>
            </a:r>
            <a:r>
              <a:rPr lang="de-DE" sz="16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}, []);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cancel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{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running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.toString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()}&lt;/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6116958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771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useRef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3116942" y="6433457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/1125223181701263360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9C14AEF-111D-D444-8E0A-AA65A3B7D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492" y="1629191"/>
            <a:ext cx="6013016" cy="480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394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back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endParaRPr lang="de-DE" sz="2000" b="1" dirty="0">
              <a:solidFill>
                <a:srgbClr val="FF000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1758461"/>
            <a:ext cx="8842620" cy="5094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extends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React.Component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{ 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componentDidMount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this.timeoutId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console.log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this.state.running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);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this.setState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running:false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)};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   ), 2000);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this.setState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componentWillUnmount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clearTimeout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this.timeoutId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={() =&gt;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clearInterval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this.timeoutId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)}&gt;...&lt;/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50719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back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endParaRPr lang="de-DE" sz="2000" b="1" dirty="0">
              <a:solidFill>
                <a:srgbClr val="FF000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CA1456-6EBC-F744-9A0C-5622E7CBFC4F}"/>
              </a:ext>
            </a:extLst>
          </p:cNvPr>
          <p:cNvSpPr txBox="1"/>
          <p:nvPr/>
        </p:nvSpPr>
        <p:spPr>
          <a:xfrm>
            <a:off x="647068" y="1572195"/>
            <a:ext cx="8842620" cy="5094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App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extends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React.Component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{ 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false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componentDidMount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this.timeoutId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setTimeout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(() =&gt;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console.log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this.state.running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);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this.setState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running:false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)};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   ), 2000);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this.setState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running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true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componentWillUnmount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clearTimeout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this.timeoutId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={() =&gt;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clearInterval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this.timeoutId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)}&gt;...&lt;/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85A9ED0-7256-1249-87A3-F7C33E121893}"/>
              </a:ext>
            </a:extLst>
          </p:cNvPr>
          <p:cNvSpPr/>
          <p:nvPr/>
        </p:nvSpPr>
        <p:spPr>
          <a:xfrm>
            <a:off x="7346480" y="3228111"/>
            <a:ext cx="1681264" cy="401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Clear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2A49A85A-082E-6F46-871E-B9B6CDEC5FEF}"/>
              </a:ext>
            </a:extLst>
          </p:cNvPr>
          <p:cNvCxnSpPr>
            <a:cxnSpLocks/>
          </p:cNvCxnSpPr>
          <p:nvPr/>
        </p:nvCxnSpPr>
        <p:spPr>
          <a:xfrm flipH="1">
            <a:off x="3708400" y="2365133"/>
            <a:ext cx="3556000" cy="0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A40282FA-BF7C-C640-9673-E942CFCCB9CB}"/>
              </a:ext>
            </a:extLst>
          </p:cNvPr>
          <p:cNvCxnSpPr>
            <a:cxnSpLocks/>
          </p:cNvCxnSpPr>
          <p:nvPr/>
        </p:nvCxnSpPr>
        <p:spPr>
          <a:xfrm flipH="1">
            <a:off x="3945468" y="4436533"/>
            <a:ext cx="3318932" cy="0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41B57EE0-7F5F-0B40-BF0D-432A4CB2E01B}"/>
              </a:ext>
            </a:extLst>
          </p:cNvPr>
          <p:cNvCxnSpPr>
            <a:cxnSpLocks/>
          </p:cNvCxnSpPr>
          <p:nvPr/>
        </p:nvCxnSpPr>
        <p:spPr>
          <a:xfrm flipH="1">
            <a:off x="2311400" y="5285805"/>
            <a:ext cx="4953000" cy="0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209F94A-B0EE-654B-8A92-1A934F30AE32}"/>
              </a:ext>
            </a:extLst>
          </p:cNvPr>
          <p:cNvCxnSpPr>
            <a:cxnSpLocks/>
          </p:cNvCxnSpPr>
          <p:nvPr/>
        </p:nvCxnSpPr>
        <p:spPr>
          <a:xfrm flipH="1">
            <a:off x="1888068" y="2047755"/>
            <a:ext cx="5376332" cy="0"/>
          </a:xfrm>
          <a:prstGeom prst="straightConnector1">
            <a:avLst/>
          </a:prstGeom>
          <a:ln w="4445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B91E2632-F8E3-CB49-B0C8-823271CF4784}"/>
              </a:ext>
            </a:extLst>
          </p:cNvPr>
          <p:cNvCxnSpPr/>
          <p:nvPr/>
        </p:nvCxnSpPr>
        <p:spPr>
          <a:xfrm flipV="1">
            <a:off x="7264400" y="2047754"/>
            <a:ext cx="0" cy="3226979"/>
          </a:xfrm>
          <a:prstGeom prst="line">
            <a:avLst/>
          </a:prstGeom>
          <a:ln w="44450">
            <a:solidFill>
              <a:srgbClr val="36544F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96505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with</a:t>
            </a:r>
            <a:r>
              <a:rPr lang="de-DE" dirty="0"/>
              <a:t> Hooks</a:t>
            </a:r>
          </a:p>
        </p:txBody>
      </p:sp>
    </p:spTree>
    <p:extLst>
      <p:ext uri="{BB962C8B-B14F-4D97-AF65-F5344CB8AC3E}">
        <p14:creationId xmlns:p14="http://schemas.microsoft.com/office/powerpoint/2010/main" val="1544461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9E142C9-CEB3-B144-84CC-EF99D36976A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18A7819-F6CC-9143-A2D9-66BCDAFA45A3}"/>
              </a:ext>
            </a:extLst>
          </p:cNvPr>
          <p:cNvSpPr txBox="1"/>
          <p:nvPr/>
        </p:nvSpPr>
        <p:spPr>
          <a:xfrm>
            <a:off x="647068" y="1079135"/>
            <a:ext cx="7582532" cy="442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&lt;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D79E11-E6C0-334A-B408-73277B430D51}"/>
              </a:ext>
            </a:extLst>
          </p:cNvPr>
          <p:cNvSpPr txBox="1"/>
          <p:nvPr/>
        </p:nvSpPr>
        <p:spPr>
          <a:xfrm>
            <a:off x="647068" y="5501036"/>
            <a:ext cx="7582532" cy="1174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setter-function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changes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re-renders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1849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TypeScript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4060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very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//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typeof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===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•••;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4669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TypeScript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4356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custom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hook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typing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useAppSelector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&lt;R&gt;(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R): R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useAppSelector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•••;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86201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523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Summary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kind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(meta-)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solve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Beside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learning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custom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hooks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?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Custom Hooks?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Forget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smart/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container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dumb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was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always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flexibility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like,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don't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don't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like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hypes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reason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I'm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/I was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sceptical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1871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1162" y="1290287"/>
            <a:ext cx="9906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🌻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865340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13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Thanks</a:t>
            </a:r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a </a:t>
            </a:r>
            <a:r>
              <a:rPr lang="de-DE" sz="113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lot</a:t>
            </a:r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2277847" y="5207683"/>
            <a:ext cx="4956969" cy="4789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react-meetup-hooks</a:t>
            </a:r>
            <a:endParaRPr lang="de-DE" sz="2000" b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04933" cy="6714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Year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Hooks...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built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-in Hooks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like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useReducer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handle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-like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useEffect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replaces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useCallback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/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useMemo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/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useRef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solve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due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Hooks</a:t>
            </a:r>
          </a:p>
          <a:p>
            <a:pPr marL="800100" lvl="1" indent="-342900">
              <a:lnSpc>
                <a:spcPct val="15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50000"/>
              </a:lnSpc>
              <a:buFont typeface="Arial" charset="0"/>
              <a:buChar char="•"/>
            </a:pP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427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04933" cy="7638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Year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Hooks...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Libraries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ship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like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Router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useHistory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useParams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useLocation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Apollo Client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useQuery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useMutation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useIntl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i18n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useTranslation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Community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usehooks.com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nikgraf.github.io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react-hooks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www.hooks.guide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>
              <a:lnSpc>
                <a:spcPct val="15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626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3975</Words>
  <Application>Microsoft Macintosh PowerPoint</Application>
  <PresentationFormat>A4-Papier (210 x 297 mm)</PresentationFormat>
  <Paragraphs>851</Paragraphs>
  <Slides>73</Slides>
  <Notes>13</Notes>
  <HiddenSlides>3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73</vt:i4>
      </vt:variant>
    </vt:vector>
  </HeadingPairs>
  <TitlesOfParts>
    <vt:vector size="83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Semibold</vt:lpstr>
      <vt:lpstr>Source Sans Pro</vt:lpstr>
      <vt:lpstr>Source Sans Pro Semibold</vt:lpstr>
      <vt:lpstr>Office-Design</vt:lpstr>
      <vt:lpstr>React Meetup Hamburg | October 2019 | @nilshartmann</vt:lpstr>
      <vt:lpstr>https://nilshartmann.net</vt:lpstr>
      <vt:lpstr>React Hooks</vt:lpstr>
      <vt:lpstr>React Hooks</vt:lpstr>
      <vt:lpstr>React Hooks</vt:lpstr>
      <vt:lpstr>React Hooks</vt:lpstr>
      <vt:lpstr>React Hooks</vt:lpstr>
      <vt:lpstr>React Hooks</vt:lpstr>
      <vt:lpstr>React Hooks</vt:lpstr>
      <vt:lpstr>Some voices...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why?</vt:lpstr>
      <vt:lpstr>React Hooks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React Hooks</vt:lpstr>
      <vt:lpstr>Using hooks</vt:lpstr>
      <vt:lpstr>using hooks</vt:lpstr>
      <vt:lpstr>using hooks</vt:lpstr>
      <vt:lpstr>using hooks</vt:lpstr>
      <vt:lpstr>using hooks</vt:lpstr>
      <vt:lpstr>using hooks</vt:lpstr>
      <vt:lpstr>using hooks</vt:lpstr>
      <vt:lpstr>using hooks</vt:lpstr>
      <vt:lpstr>of using Hooks</vt:lpstr>
      <vt:lpstr>Consequences</vt:lpstr>
      <vt:lpstr>Consequences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Consequences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Consequences</vt:lpstr>
      <vt:lpstr>Consequences</vt:lpstr>
      <vt:lpstr>Consequences</vt:lpstr>
      <vt:lpstr>Consequences</vt:lpstr>
      <vt:lpstr>Consequences</vt:lpstr>
      <vt:lpstr>Consequences</vt:lpstr>
      <vt:lpstr>Consequences</vt:lpstr>
      <vt:lpstr>A look at the api</vt:lpstr>
      <vt:lpstr>Consequences</vt:lpstr>
      <vt:lpstr>Consequences</vt:lpstr>
      <vt:lpstr>with Hooks</vt:lpstr>
      <vt:lpstr>TypeScript</vt:lpstr>
      <vt:lpstr>TypeScript</vt:lpstr>
      <vt:lpstr>Summary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937</cp:revision>
  <cp:lastPrinted>2019-10-04T13:08:19Z</cp:lastPrinted>
  <dcterms:created xsi:type="dcterms:W3CDTF">2016-03-28T15:59:53Z</dcterms:created>
  <dcterms:modified xsi:type="dcterms:W3CDTF">2019-10-05T08:10:31Z</dcterms:modified>
</cp:coreProperties>
</file>

<file path=docProps/thumbnail.jpeg>
</file>